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3"/>
    <p:sldId id="379" r:id="rId4"/>
    <p:sldId id="358" r:id="rId5"/>
    <p:sldId id="359" r:id="rId6"/>
    <p:sldId id="356" r:id="rId7"/>
    <p:sldId id="357" r:id="rId8"/>
    <p:sldId id="376" r:id="rId9"/>
    <p:sldId id="377" r:id="rId11"/>
    <p:sldId id="329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5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43" d="100"/>
          <a:sy n="43" d="100"/>
        </p:scale>
        <p:origin x="708" y="60"/>
      </p:cViewPr>
      <p:guideLst>
        <p:guide orient="horz" pos="4338"/>
        <p:guide pos="7712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16" name="Shape 11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r>
              <a:rPr lang="zh-CN" altLang="en-US"/>
              <a:t>https://datav.aliyun.com/share/c71382371ef85383ea1296bcdd49d661</a:t>
            </a:r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/>
          </p:nvPr>
        </p:nvSpPr>
        <p:spPr/>
      </p:sp>
      <p:sp>
        <p:nvSpPr>
          <p:cNvPr id="3" name="文本占位符 2"/>
          <p:cNvSpPr/>
          <p:nvPr>
            <p:ph type="body" idx="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/>
          </p:cNvSpPr>
          <p:nvPr>
            <p:ph type="body" sz="quarter" idx="1" hasCustomPrompt="1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800">
                <a:latin typeface="+mn-lt"/>
                <a:ea typeface="+mn-ea"/>
                <a:cs typeface="+mn-cs"/>
                <a:sym typeface="Helvetica"/>
              </a:defRPr>
            </a:lvl1pPr>
            <a:lvl2pPr marL="1099185" indent="-464185" algn="ctr">
              <a:spcBef>
                <a:spcPts val="0"/>
              </a:spcBef>
              <a:defRPr sz="3800">
                <a:latin typeface="+mn-lt"/>
                <a:ea typeface="+mn-ea"/>
                <a:cs typeface="+mn-cs"/>
                <a:sym typeface="Helvetica"/>
              </a:defRPr>
            </a:lvl2pPr>
            <a:lvl3pPr marL="1734185" indent="-464185" algn="ctr">
              <a:spcBef>
                <a:spcPts val="0"/>
              </a:spcBef>
              <a:defRPr sz="3800">
                <a:latin typeface="+mn-lt"/>
                <a:ea typeface="+mn-ea"/>
                <a:cs typeface="+mn-cs"/>
                <a:sym typeface="Helvetica"/>
              </a:defRPr>
            </a:lvl3pPr>
            <a:lvl4pPr marL="2369185" indent="-464185" algn="ctr">
              <a:spcBef>
                <a:spcPts val="0"/>
              </a:spcBef>
              <a:defRPr sz="3800">
                <a:latin typeface="+mn-lt"/>
                <a:ea typeface="+mn-ea"/>
                <a:cs typeface="+mn-cs"/>
                <a:sym typeface="Helvetica"/>
              </a:defRPr>
            </a:lvl4pPr>
            <a:lvl5pPr marL="3004185" indent="-464185" algn="ctr">
              <a:spcBef>
                <a:spcPts val="0"/>
              </a:spcBef>
              <a:defRPr sz="38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5975348"/>
            <a:ext cx="19621500" cy="1028702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</a:pP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102" name="Shape 10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7" y="673100"/>
            <a:ext cx="18135603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5979" y="1104900"/>
            <a:ext cx="9525002" cy="11506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1651000" y="1104900"/>
            <a:ext cx="10223500" cy="56134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1651000" y="6845300"/>
            <a:ext cx="10223500" cy="5765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0" algn="ctr">
              <a:spcBef>
                <a:spcPts val="0"/>
              </a:spcBef>
              <a:buSzTx/>
              <a:buNone/>
              <a:defRPr sz="4400"/>
            </a:lvl2pPr>
            <a:lvl3pPr marL="0" indent="0" algn="ctr">
              <a:spcBef>
                <a:spcPts val="0"/>
              </a:spcBef>
              <a:buSzTx/>
              <a:buNone/>
              <a:defRPr sz="4400"/>
            </a:lvl3pPr>
            <a:lvl4pPr marL="0" indent="0" algn="ctr">
              <a:spcBef>
                <a:spcPts val="0"/>
              </a:spcBef>
              <a:buSzTx/>
              <a:buNone/>
              <a:defRPr sz="4400"/>
            </a:lvl4pPr>
            <a:lvl5pPr marL="0" indent="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ppt背景-01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85" y="0"/>
            <a:ext cx="24381630" cy="13716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57" name="Shape 5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/>
          </p:cNvSpPr>
          <p:nvPr>
            <p:ph type="pic" sz="half" idx="13"/>
          </p:nvPr>
        </p:nvSpPr>
        <p:spPr>
          <a:xfrm>
            <a:off x="13169900" y="3238500"/>
            <a:ext cx="9525000" cy="9207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65" name="Shape 65"/>
          <p:cNvSpPr>
            <a:spLocks noGrp="1"/>
          </p:cNvSpPr>
          <p:nvPr>
            <p:ph type="title" hasCustomPrompt="1"/>
          </p:nvPr>
        </p:nvSpPr>
        <p:spPr>
          <a:xfrm>
            <a:off x="1689100" y="952500"/>
            <a:ext cx="21005800" cy="22860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6" name="Shape 66"/>
          <p:cNvSpPr>
            <a:spLocks noGrp="1"/>
          </p:cNvSpPr>
          <p:nvPr>
            <p:ph type="body" sz="half" idx="1" hasCustomPrompt="1"/>
          </p:nvPr>
        </p:nvSpPr>
        <p:spPr>
          <a:xfrm>
            <a:off x="1689100" y="3238500"/>
            <a:ext cx="10007600" cy="92075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7" name="Shape 6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pic" sz="quarter" idx="13"/>
          </p:nvPr>
        </p:nvSpPr>
        <p:spPr>
          <a:xfrm>
            <a:off x="15760700" y="7048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3" name="Shape 83"/>
          <p:cNvSpPr>
            <a:spLocks noGrp="1"/>
          </p:cNvSpPr>
          <p:nvPr>
            <p:ph type="pic" sz="quarter" idx="14"/>
          </p:nvPr>
        </p:nvSpPr>
        <p:spPr>
          <a:xfrm>
            <a:off x="15760700" y="11303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4" name="Shape 84"/>
          <p:cNvSpPr>
            <a:spLocks noGrp="1"/>
          </p:cNvSpPr>
          <p:nvPr>
            <p:ph type="pic" idx="15"/>
          </p:nvPr>
        </p:nvSpPr>
        <p:spPr>
          <a:xfrm>
            <a:off x="1206500" y="11303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/>
        </p:txBody>
      </p:sp>
      <p:sp>
        <p:nvSpPr>
          <p:cNvPr id="85" name="Shape 8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47300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3653366" y="2743200"/>
            <a:ext cx="19507201" cy="930275"/>
          </a:xfrm>
          <a:prstGeom prst="rect">
            <a:avLst/>
          </a:prstGeom>
          <a:ln w="12700">
            <a:miter lim="400000"/>
          </a:ln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1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defRPr sz="5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.xml"/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/>
        </p:nvSpPr>
        <p:spPr>
          <a:xfrm>
            <a:off x="10578297" y="6181105"/>
            <a:ext cx="3227406" cy="857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627" extrusionOk="0">
                <a:moveTo>
                  <a:pt x="1" y="12312"/>
                </a:moveTo>
                <a:cubicBezTo>
                  <a:pt x="2970" y="10163"/>
                  <a:pt x="5866" y="7540"/>
                  <a:pt x="8694" y="4477"/>
                </a:cubicBezTo>
                <a:cubicBezTo>
                  <a:pt x="11022" y="1956"/>
                  <a:pt x="13414" y="-973"/>
                  <a:pt x="15875" y="314"/>
                </a:cubicBezTo>
                <a:cubicBezTo>
                  <a:pt x="18288" y="1576"/>
                  <a:pt x="20402" y="6790"/>
                  <a:pt x="21600" y="14422"/>
                </a:cubicBezTo>
                <a:lnTo>
                  <a:pt x="21557" y="20541"/>
                </a:lnTo>
                <a:lnTo>
                  <a:pt x="0" y="20627"/>
                </a:lnTo>
                <a:lnTo>
                  <a:pt x="1" y="12312"/>
                </a:lnTo>
                <a:close/>
              </a:path>
            </a:pathLst>
          </a:custGeom>
          <a:solidFill>
            <a:srgbClr val="FFFFFF">
              <a:alpha val="30994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sp>
        <p:nvSpPr>
          <p:cNvPr id="120" name="Shape 120"/>
          <p:cNvSpPr/>
          <p:nvPr/>
        </p:nvSpPr>
        <p:spPr>
          <a:xfrm>
            <a:off x="10587791" y="6020642"/>
            <a:ext cx="3214215" cy="10993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445" extrusionOk="0">
                <a:moveTo>
                  <a:pt x="0" y="4696"/>
                </a:moveTo>
                <a:cubicBezTo>
                  <a:pt x="1265" y="1518"/>
                  <a:pt x="2897" y="-155"/>
                  <a:pt x="4569" y="11"/>
                </a:cubicBezTo>
                <a:cubicBezTo>
                  <a:pt x="6336" y="187"/>
                  <a:pt x="7973" y="2378"/>
                  <a:pt x="9506" y="4921"/>
                </a:cubicBezTo>
                <a:cubicBezTo>
                  <a:pt x="11459" y="8162"/>
                  <a:pt x="13346" y="12059"/>
                  <a:pt x="15573" y="13120"/>
                </a:cubicBezTo>
                <a:cubicBezTo>
                  <a:pt x="17718" y="14142"/>
                  <a:pt x="19910" y="12400"/>
                  <a:pt x="21575" y="8347"/>
                </a:cubicBezTo>
                <a:lnTo>
                  <a:pt x="21600" y="20825"/>
                </a:lnTo>
                <a:lnTo>
                  <a:pt x="12" y="21445"/>
                </a:lnTo>
                <a:lnTo>
                  <a:pt x="0" y="4696"/>
                </a:lnTo>
                <a:close/>
              </a:path>
            </a:pathLst>
          </a:custGeom>
          <a:solidFill>
            <a:srgbClr val="FFFFFF">
              <a:alpha val="4182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3200"/>
            </a:pPr>
          </a:p>
        </p:txBody>
      </p:sp>
      <p:pic>
        <p:nvPicPr>
          <p:cNvPr id="121" name="image4.png"/>
          <p:cNvPicPr>
            <a:picLocks noChangeAspect="1"/>
          </p:cNvPicPr>
          <p:nvPr/>
        </p:nvPicPr>
        <p:blipFill>
          <a:blip r:embed="rId1" cstate="print"/>
          <a:stretch>
            <a:fillRect/>
          </a:stretch>
        </p:blipFill>
        <p:spPr>
          <a:xfrm>
            <a:off x="11278985" y="4920851"/>
            <a:ext cx="1833543" cy="933924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22" name="image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3182364" y="4979889"/>
            <a:ext cx="252599" cy="252599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25" name="Shape 125"/>
          <p:cNvSpPr/>
          <p:nvPr/>
        </p:nvSpPr>
        <p:spPr>
          <a:xfrm>
            <a:off x="12140672" y="8578101"/>
            <a:ext cx="102657" cy="9643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5600" b="1">
                <a:solidFill>
                  <a:srgbClr val="A6AAA9"/>
                </a:solidFill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endParaRPr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7" name="Shape 127"/>
          <p:cNvSpPr/>
          <p:nvPr/>
        </p:nvSpPr>
        <p:spPr>
          <a:xfrm>
            <a:off x="13914473" y="8337964"/>
            <a:ext cx="102656" cy="96436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5600">
                <a:solidFill>
                  <a:srgbClr val="A6AAA9"/>
                </a:solidFill>
              </a:defRPr>
            </a:lvl1pPr>
          </a:lstStyle>
          <a:p>
            <a:endParaRPr dirty="0"/>
          </a:p>
        </p:txBody>
      </p:sp>
      <p:sp>
        <p:nvSpPr>
          <p:cNvPr id="10" name="Shape 137"/>
          <p:cNvSpPr>
            <a:spLocks noGrp="1"/>
          </p:cNvSpPr>
          <p:nvPr>
            <p:ph type="body" idx="4294967295"/>
          </p:nvPr>
        </p:nvSpPr>
        <p:spPr>
          <a:xfrm>
            <a:off x="6179185" y="11918950"/>
            <a:ext cx="13496290" cy="4226560"/>
          </a:xfrm>
          <a:prstGeom prst="rect">
            <a:avLst/>
          </a:prstGeom>
        </p:spPr>
        <p:txBody>
          <a:bodyPr lIns="45718" tIns="45718" rIns="45718" bIns="45718" anchor="t">
            <a:normAutofit/>
          </a:bodyPr>
          <a:lstStyle/>
          <a:p>
            <a:pPr marL="0" indent="0" defTabSz="914400">
              <a:spcBef>
                <a:spcPts val="600"/>
              </a:spcBef>
              <a:buSzTx/>
              <a:buNone/>
              <a:defRPr sz="4500">
                <a:solidFill>
                  <a:srgbClr val="53585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pPr>
            <a:r>
              <a:rPr lang="zh-CN" altLang="en-US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大数据</a:t>
            </a:r>
            <a:r>
              <a:rPr lang="en-US" altLang="zh-CN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  <a:r>
              <a:rPr lang="zh-CN" altLang="en-US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用户画像</a:t>
            </a:r>
            <a:r>
              <a:rPr lang="en-US" altLang="zh-CN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“</a:t>
            </a:r>
            <a:r>
              <a:rPr lang="zh-CN" altLang="en-US" sz="66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项目实训规划 </a:t>
            </a:r>
            <a:endParaRPr lang="zh-CN" altLang="en-US" sz="66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" name="图片 1" descr="timg (1)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5360" y="1979930"/>
            <a:ext cx="17352645" cy="834644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石永鑫 工作照片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844645" y="2967990"/>
            <a:ext cx="6705600" cy="100584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91453" y="3384868"/>
            <a:ext cx="16184880" cy="831913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600" b="1" i="0" u="none" strike="noStrike" cap="none" spc="0" normalizeH="0" baseline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教师简介：</a:t>
            </a: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28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职 务：山西优逸客总部-大数据高级讲师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专 家：企业大数据内训金牌讲师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经 历：中央民族大学毕业，原唯品会公司大数据开发工程师。多年软件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开发和大数据开发经验。多年企业内部大数据培训经历。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《大数据实战宝典》书籍作者之一。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口 号：出类拔萃，舍我其谁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学员评价：授课思路清晰、举例形象、深入浅出、深受学员喜爱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12420" y="3366771"/>
            <a:ext cx="5181600" cy="13322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8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项目实训：</a:t>
            </a:r>
            <a:endParaRPr kumimoji="0" lang="zh-CN" altLang="en-US" sz="8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Helvetica Ligh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55420" y="5459095"/>
            <a:ext cx="10814050" cy="65646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第一部分：项目业务背景介绍</a:t>
            </a: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第二部分：整体技术流程及架构</a:t>
            </a: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第三部分：项目各模块开发</a:t>
            </a: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第四部分：大数据数据可视化</a:t>
            </a:r>
            <a:endParaRPr kumimoji="0" lang="zh-CN" altLang="en-US" sz="60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/>
          <p:cNvSpPr txBox="1"/>
          <p:nvPr/>
        </p:nvSpPr>
        <p:spPr>
          <a:xfrm>
            <a:off x="1878965" y="4586288"/>
            <a:ext cx="647700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模块开发一：数据采集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1878965" y="6212523"/>
            <a:ext cx="711454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模块开发二：数据预处理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878965" y="7877493"/>
            <a:ext cx="966470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模块开发三：数据仓库设计及开发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878965" y="9421813"/>
            <a:ext cx="775208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模块开发四：业务指标统计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878965" y="11211878"/>
            <a:ext cx="902716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模块开发五：业务指标结果导出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878965" y="12657138"/>
            <a:ext cx="647700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模块开发六：数据展示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80975" y="2976880"/>
            <a:ext cx="7563485" cy="11169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t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3.</a:t>
            </a:r>
            <a:r>
              <a:rPr lang="zh-CN" altLang="en-US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项目各模块开发：</a:t>
            </a:r>
            <a:endParaRPr kumimoji="0" lang="zh-CN" altLang="en-US" sz="66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Helvetica Ligh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593" y="2882583"/>
            <a:ext cx="6725285" cy="11169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6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1.</a:t>
            </a:r>
            <a:r>
              <a:rPr kumimoji="0" lang="zh-CN" altLang="en-US" sz="66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项目业务背景：</a:t>
            </a:r>
            <a:endParaRPr kumimoji="0" lang="zh-CN" altLang="en-US" sz="66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Helvetica Light"/>
            </a:endParaRPr>
          </a:p>
        </p:txBody>
      </p:sp>
      <p:pic>
        <p:nvPicPr>
          <p:cNvPr id="3" name="图片 2" descr="timg (1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410585" y="5455285"/>
            <a:ext cx="17035780" cy="81940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92530" y="3999865"/>
            <a:ext cx="21998940" cy="145542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    </a:t>
            </a:r>
            <a:r>
              <a:rPr kumimoji="0" lang="zh-CN" altLang="en-US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通过用户在上网过程中所遗留的个人数据，从而对用户进行全方位的用户画像，实现</a:t>
            </a:r>
            <a:endParaRPr kumimoji="0" lang="zh-CN" altLang="en-US" sz="4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”</a:t>
            </a:r>
            <a:r>
              <a:rPr kumimoji="0" lang="zh-CN" altLang="en-US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千人千面</a:t>
            </a:r>
            <a:r>
              <a:rPr kumimoji="0" lang="en-US" altLang="zh-CN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”</a:t>
            </a:r>
            <a:r>
              <a:rPr kumimoji="0" lang="zh-CN" altLang="en-US" sz="44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Helvetica Light"/>
                <a:sym typeface="Helvetica Light"/>
              </a:rPr>
              <a:t>的效果；</a:t>
            </a:r>
            <a:endParaRPr kumimoji="0" lang="zh-CN" altLang="en-US" sz="44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Helvetica Light"/>
              <a:sym typeface="Helvetica Light"/>
            </a:endParaRP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513" y="2959418"/>
            <a:ext cx="9239885" cy="11169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2.</a:t>
            </a:r>
            <a:r>
              <a:rPr lang="zh-CN" altLang="en-US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整体技术流程及架构：</a:t>
            </a:r>
            <a:endParaRPr kumimoji="0" lang="zh-CN" altLang="en-US" sz="66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Helvetica Ligh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24380" y="4076700"/>
            <a:ext cx="2058035" cy="279781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205" y="8843010"/>
            <a:ext cx="4097020" cy="184975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569085" y="8310880"/>
            <a:ext cx="2946400" cy="5321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用户访问电商网站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6" name="直接箭头连接符 5"/>
          <p:cNvCxnSpPr>
            <a:endCxn id="5" idx="0"/>
          </p:cNvCxnSpPr>
          <p:nvPr/>
        </p:nvCxnSpPr>
        <p:spPr>
          <a:xfrm>
            <a:off x="3038475" y="6992620"/>
            <a:ext cx="3810" cy="13182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文本框 6"/>
          <p:cNvSpPr txBox="1"/>
          <p:nvPr/>
        </p:nvSpPr>
        <p:spPr>
          <a:xfrm>
            <a:off x="317500" y="11699875"/>
            <a:ext cx="3302000" cy="182499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通过在页面嵌入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自定义的js代码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来获取用户的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所有访问行为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chemeClr val="tx1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</p:txBody>
      </p:sp>
      <p:cxnSp>
        <p:nvCxnSpPr>
          <p:cNvPr id="8" name="直接箭头连接符 7"/>
          <p:cNvCxnSpPr/>
          <p:nvPr/>
        </p:nvCxnSpPr>
        <p:spPr>
          <a:xfrm flipV="1">
            <a:off x="923925" y="10890885"/>
            <a:ext cx="1115060" cy="89090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" name="文本框 8"/>
          <p:cNvSpPr txBox="1"/>
          <p:nvPr/>
        </p:nvSpPr>
        <p:spPr>
          <a:xfrm>
            <a:off x="3619500" y="12186603"/>
            <a:ext cx="2531110" cy="96329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通过</a:t>
            </a: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ajax请求</a:t>
            </a: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到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2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后台记录日志</a:t>
            </a:r>
            <a:endParaRPr kumimoji="0" lang="zh-CN" altLang="en-US" sz="2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11" name="直接箭头连接符 10"/>
          <p:cNvCxnSpPr/>
          <p:nvPr/>
        </p:nvCxnSpPr>
        <p:spPr>
          <a:xfrm>
            <a:off x="4538345" y="10859770"/>
            <a:ext cx="236855" cy="12547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圆角矩形 14"/>
          <p:cNvSpPr/>
          <p:nvPr/>
        </p:nvSpPr>
        <p:spPr>
          <a:xfrm>
            <a:off x="6337935" y="8987790"/>
            <a:ext cx="3240405" cy="2592705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551295" y="9617710"/>
            <a:ext cx="2621280" cy="13322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4000" b="1">
                <a:sym typeface="Helvetica Light"/>
              </a:rPr>
              <a:t>Nginx</a:t>
            </a:r>
            <a:endParaRPr kumimoji="0" lang="en-US" altLang="zh-CN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4000" b="1">
                <a:sym typeface="Helvetica Light"/>
              </a:rPr>
              <a:t>web</a:t>
            </a:r>
            <a:r>
              <a:rPr lang="zh-CN" altLang="en-US" sz="4000" b="1">
                <a:ea typeface="宋体" panose="02010600030101010101" pitchFamily="2" charset="-122"/>
                <a:sym typeface="Helvetica Light"/>
              </a:rPr>
              <a:t>服务器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cxnSp>
        <p:nvCxnSpPr>
          <p:cNvPr id="17" name="直接箭头连接符 16"/>
          <p:cNvCxnSpPr/>
          <p:nvPr/>
        </p:nvCxnSpPr>
        <p:spPr>
          <a:xfrm flipV="1">
            <a:off x="6291580" y="11682730"/>
            <a:ext cx="1507490" cy="9118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" name="圆角矩形 20"/>
          <p:cNvSpPr/>
          <p:nvPr/>
        </p:nvSpPr>
        <p:spPr>
          <a:xfrm>
            <a:off x="6291580" y="4191000"/>
            <a:ext cx="3168650" cy="3312160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794500" y="4937125"/>
            <a:ext cx="2143760" cy="13322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4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数据采集</a:t>
            </a:r>
            <a:endParaRPr kumimoji="0" lang="zh-CN" altLang="en-US" sz="4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000" b="1" i="0" u="none" strike="noStrike" cap="none" spc="0" normalizeH="0" baseline="0">
                <a:ln>
                  <a:noFill/>
                </a:ln>
                <a:solidFill>
                  <a:srgbClr val="FF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Flume</a:t>
            </a:r>
            <a:endParaRPr kumimoji="0" lang="en-US" altLang="zh-CN" sz="4000" b="1" i="0" u="none" strike="noStrike" cap="none" spc="0" normalizeH="0" baseline="0">
              <a:ln>
                <a:noFill/>
              </a:ln>
              <a:solidFill>
                <a:srgbClr val="FF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cxnSp>
        <p:nvCxnSpPr>
          <p:cNvPr id="23" name="直接箭头连接符 22"/>
          <p:cNvCxnSpPr/>
          <p:nvPr/>
        </p:nvCxnSpPr>
        <p:spPr>
          <a:xfrm flipH="1" flipV="1">
            <a:off x="7937500" y="7503160"/>
            <a:ext cx="41910" cy="156781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接箭头连接符 34"/>
          <p:cNvCxnSpPr>
            <a:stCxn id="21" idx="3"/>
          </p:cNvCxnSpPr>
          <p:nvPr/>
        </p:nvCxnSpPr>
        <p:spPr>
          <a:xfrm>
            <a:off x="9460230" y="5847080"/>
            <a:ext cx="1795780" cy="317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7" name="圆角矩形 36"/>
          <p:cNvSpPr/>
          <p:nvPr/>
        </p:nvSpPr>
        <p:spPr>
          <a:xfrm>
            <a:off x="11256010" y="3209290"/>
            <a:ext cx="4968240" cy="640842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11400155" y="4544060"/>
            <a:ext cx="4679950" cy="446468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12414568" y="4543743"/>
            <a:ext cx="2394585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hadoop</a:t>
            </a:r>
            <a:endParaRPr kumimoji="0" lang="en-US" altLang="zh-CN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0" name="圆角矩形 39"/>
          <p:cNvSpPr/>
          <p:nvPr/>
        </p:nvSpPr>
        <p:spPr>
          <a:xfrm>
            <a:off x="11616055" y="5552440"/>
            <a:ext cx="4104005" cy="93599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2860020" y="5719128"/>
            <a:ext cx="1760220" cy="840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HDFS</a:t>
            </a:r>
            <a:endParaRPr kumimoji="0" lang="en-US" altLang="zh-CN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2" name="圆角矩形 41"/>
          <p:cNvSpPr/>
          <p:nvPr/>
        </p:nvSpPr>
        <p:spPr>
          <a:xfrm>
            <a:off x="11687810" y="6838950"/>
            <a:ext cx="3959860" cy="93599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11871643" y="6886893"/>
            <a:ext cx="3592195" cy="8401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4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MapReducer</a:t>
            </a:r>
            <a:endParaRPr kumimoji="0" lang="en-US" altLang="zh-CN" sz="4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11831955" y="8000365"/>
            <a:ext cx="3672205" cy="8642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12734925" y="8000048"/>
            <a:ext cx="186563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Helvetica Light"/>
                <a:cs typeface="Helvetica Light"/>
                <a:sym typeface="Helvetica Light"/>
              </a:rPr>
              <a:t>YARN</a:t>
            </a:r>
            <a:endParaRPr kumimoji="0" lang="en-US" altLang="zh-CN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1767820" y="3487738"/>
            <a:ext cx="3992880" cy="87058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数据仓库</a:t>
            </a:r>
            <a:r>
              <a:rPr kumimoji="0" lang="en-US" altLang="zh-CN" sz="5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Hive</a:t>
            </a:r>
            <a:endParaRPr kumimoji="0" lang="en-US" altLang="zh-CN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11920220" y="11278235"/>
            <a:ext cx="3383915" cy="1871980"/>
          </a:xfrm>
          <a:prstGeom prst="roundRect">
            <a:avLst/>
          </a:prstGeom>
          <a:solidFill>
            <a:schemeClr val="accent4"/>
          </a:solidFill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12167870" y="11394123"/>
            <a:ext cx="2641600" cy="16402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数据迁移</a:t>
            </a: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Sqoop</a:t>
            </a:r>
            <a:endParaRPr kumimoji="0" lang="en-US" altLang="zh-CN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cxnSp>
        <p:nvCxnSpPr>
          <p:cNvPr id="51" name="直接箭头连接符 50"/>
          <p:cNvCxnSpPr>
            <a:stCxn id="37" idx="2"/>
          </p:cNvCxnSpPr>
          <p:nvPr/>
        </p:nvCxnSpPr>
        <p:spPr>
          <a:xfrm flipH="1">
            <a:off x="13703935" y="9617710"/>
            <a:ext cx="36195" cy="156083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圆柱形 51"/>
          <p:cNvSpPr/>
          <p:nvPr/>
        </p:nvSpPr>
        <p:spPr>
          <a:xfrm>
            <a:off x="18888710" y="9378315"/>
            <a:ext cx="3816350" cy="3672840"/>
          </a:xfrm>
          <a:prstGeom prst="can">
            <a:avLst/>
          </a:prstGeom>
          <a:solidFill>
            <a:schemeClr val="bg2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19793585" y="10859453"/>
            <a:ext cx="2006600" cy="16402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数据库</a:t>
            </a: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MySql</a:t>
            </a:r>
            <a:endParaRPr kumimoji="0" lang="en-US" altLang="zh-CN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cxnSp>
        <p:nvCxnSpPr>
          <p:cNvPr id="54" name="直接箭头连接符 53"/>
          <p:cNvCxnSpPr>
            <a:stCxn id="49" idx="3"/>
            <a:endCxn id="52" idx="2"/>
          </p:cNvCxnSpPr>
          <p:nvPr/>
        </p:nvCxnSpPr>
        <p:spPr>
          <a:xfrm flipV="1">
            <a:off x="15304135" y="11214735"/>
            <a:ext cx="3584575" cy="9994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圆角矩形 54"/>
          <p:cNvSpPr/>
          <p:nvPr/>
        </p:nvSpPr>
        <p:spPr>
          <a:xfrm>
            <a:off x="18024475" y="3257550"/>
            <a:ext cx="5400675" cy="417703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18206085" y="4358323"/>
            <a:ext cx="5181600" cy="164020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ctr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大数据数据可视化</a:t>
            </a:r>
            <a:endParaRPr kumimoji="0" lang="zh-CN" altLang="en-US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5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 Light"/>
                <a:ea typeface="宋体" panose="02010600030101010101" pitchFamily="2" charset="-122"/>
                <a:cs typeface="Helvetica Light"/>
                <a:sym typeface="Helvetica Light"/>
              </a:rPr>
              <a:t>echars</a:t>
            </a:r>
            <a:endParaRPr kumimoji="0" lang="en-US" altLang="zh-CN" sz="50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Helvetica Light"/>
              <a:ea typeface="宋体" panose="02010600030101010101" pitchFamily="2" charset="-122"/>
              <a:cs typeface="Helvetica Light"/>
              <a:sym typeface="Helvetica Light"/>
            </a:endParaRPr>
          </a:p>
        </p:txBody>
      </p:sp>
      <p:cxnSp>
        <p:nvCxnSpPr>
          <p:cNvPr id="57" name="直接箭头连接符 56"/>
          <p:cNvCxnSpPr>
            <a:stCxn id="52" idx="1"/>
            <a:endCxn id="55" idx="2"/>
          </p:cNvCxnSpPr>
          <p:nvPr/>
        </p:nvCxnSpPr>
        <p:spPr>
          <a:xfrm flipH="1" flipV="1">
            <a:off x="20725130" y="7434580"/>
            <a:ext cx="71755" cy="19437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/>
      </p:par>
    </p:tnLst>
    <p:bldLst>
      <p:bldP spid="7" grpId="0" animBg="1"/>
      <p:bldP spid="7" grpId="1" animBg="1"/>
      <p:bldP spid="9" grpId="0" animBg="1"/>
      <p:bldP spid="9" grpId="1" animBg="1"/>
      <p:bldP spid="21" grpId="0" animBg="1"/>
      <p:bldP spid="21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93365" y="4469130"/>
            <a:ext cx="18797270" cy="882840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71475" y="3123565"/>
            <a:ext cx="8401685" cy="111696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none" lIns="50800" tIns="50800" rIns="50800" bIns="50800" numCol="1" spcCol="38100" rtlCol="0" anchor="t" forceAA="0">
            <a:spAutoFit/>
          </a:bodyPr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4.</a:t>
            </a:r>
            <a:r>
              <a:rPr lang="zh-CN" altLang="en-US" sz="66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Helvetica Light"/>
              </a:rPr>
              <a:t>大数据数据可视化：</a:t>
            </a:r>
            <a:endParaRPr kumimoji="0" lang="zh-CN" altLang="en-US" sz="6600" b="1" i="0" u="none" strike="noStrike" cap="none" spc="0" normalizeH="0" baseline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uFillTx/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Helvetica Ligh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5110" y="3120073"/>
            <a:ext cx="23893145" cy="927354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50800" tIns="50800" rIns="50800" bIns="50800" numCol="1" spcCol="38100" rtlCol="0" anchor="ctr" forceAA="0">
            <a:spAutoFit/>
          </a:bodyPr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6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 Light"/>
                <a:sym typeface="Helvetica Light"/>
              </a:rPr>
              <a:t>5.</a:t>
            </a:r>
            <a:r>
              <a:rPr kumimoji="0" lang="zh-CN" altLang="en-US" sz="6600" b="1" i="0" u="none" strike="noStrike" cap="none" spc="0" normalizeH="0" baseline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Helvetica Light"/>
                <a:sym typeface="Helvetica Light"/>
              </a:rPr>
              <a:t>大数据实验环境准备：</a:t>
            </a: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5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微软雅黑" panose="020B0503020204020204" pitchFamily="34" charset="-122"/>
              <a:ea typeface="微软雅黑" panose="020B0503020204020204" pitchFamily="34" charset="-122"/>
              <a:cs typeface="Helvetica Light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1.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应用软件：</a:t>
            </a: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  1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）</a:t>
            </a: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Vmware 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虚拟化软件；</a:t>
            </a: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  2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）</a:t>
            </a: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Xshell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客户端软件；</a:t>
            </a: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  </a:t>
            </a: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3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）</a:t>
            </a: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eclipse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开发集成环境；</a:t>
            </a: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2.</a:t>
            </a:r>
            <a:r>
              <a:rPr kumimoji="0" lang="zh-CN" altLang="en-US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虚拟机环境配置：</a:t>
            </a:r>
            <a:endParaRPr kumimoji="0" lang="zh-CN" altLang="en-US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	JDK1.8、Hadoop2.8.5伪分布式、</a:t>
            </a:r>
            <a:endParaRPr kumimoji="0" lang="en-US" altLang="zh-CN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6000" b="1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新宋体" panose="02010609030101010101" charset="-122"/>
                <a:ea typeface="新宋体" panose="02010609030101010101" charset="-122"/>
                <a:cs typeface="新宋体" panose="02010609030101010101" charset="-122"/>
                <a:sym typeface="Helvetica Light"/>
              </a:rPr>
              <a:t>   hive1.2.2本地模式、flume1.8、sqoop、azkaban、mysql数据库</a:t>
            </a:r>
            <a:endParaRPr kumimoji="0" lang="en-US" altLang="zh-CN" sz="6000" b="1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新宋体" panose="02010609030101010101" charset="-122"/>
              <a:ea typeface="新宋体" panose="02010609030101010101" charset="-122"/>
              <a:cs typeface="新宋体" panose="02010609030101010101" charset="-122"/>
              <a:sym typeface="Helvetica Light"/>
            </a:endParaRPr>
          </a:p>
        </p:txBody>
      </p:sp>
      <p:pic>
        <p:nvPicPr>
          <p:cNvPr id="109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83900" y="2846070"/>
            <a:ext cx="12940030" cy="719201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Shape 572"/>
          <p:cNvSpPr/>
          <p:nvPr/>
        </p:nvSpPr>
        <p:spPr>
          <a:xfrm>
            <a:off x="11065660" y="7868047"/>
            <a:ext cx="2459006" cy="71814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4700">
                <a:solidFill>
                  <a:srgbClr val="A6AAA9"/>
                </a:solidFill>
                <a:latin typeface="微软雅黑 Light" panose="020B0502040204020203" charset="-122"/>
                <a:ea typeface="微软雅黑 Light" panose="020B0502040204020203" charset="-122"/>
                <a:cs typeface="微软雅黑 Light" panose="020B0502040204020203" charset="-122"/>
                <a:sym typeface="微软雅黑 Light" panose="020B0502040204020203" charset="-122"/>
              </a:defRPr>
            </a:lvl1pPr>
          </a:lstStyle>
          <a:p>
            <a:r>
              <a:rPr lang="zh-CN" altLang="en-US" sz="40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  观看</a:t>
            </a:r>
            <a:endParaRPr sz="40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3" name="Shape 573"/>
          <p:cNvSpPr/>
          <p:nvPr/>
        </p:nvSpPr>
        <p:spPr>
          <a:xfrm>
            <a:off x="8613881" y="6869807"/>
            <a:ext cx="7362593" cy="564257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3000" cap="all">
                <a:solidFill>
                  <a:srgbClr val="A6AAA9"/>
                </a:solidFill>
              </a:defRPr>
            </a:lvl1pPr>
          </a:lstStyle>
          <a:p>
            <a:r>
              <a:rPr lang="en-US" dirty="0"/>
              <a:t>T          H          A          N          K          S</a:t>
            </a:r>
            <a:endParaRPr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8087544" y="11552654"/>
            <a:ext cx="3096344" cy="561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272120" y="11630462"/>
            <a:ext cx="3312368" cy="4235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039872" y="3939218"/>
            <a:ext cx="2396007" cy="24147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spd="med"/>
</p:sld>
</file>

<file path=ppt/tags/tag1.xml><?xml version="1.0" encoding="utf-8"?>
<p:tagLst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738</Words>
  <Application>WPS 演示</Application>
  <PresentationFormat>自定义</PresentationFormat>
  <Paragraphs>99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0" baseType="lpstr">
      <vt:lpstr>Arial</vt:lpstr>
      <vt:lpstr>宋体</vt:lpstr>
      <vt:lpstr>Wingdings</vt:lpstr>
      <vt:lpstr>Helvetica Light</vt:lpstr>
      <vt:lpstr>Helvetica</vt:lpstr>
      <vt:lpstr>Helvetica Neue</vt:lpstr>
      <vt:lpstr>微软雅黑</vt:lpstr>
      <vt:lpstr>新宋体</vt:lpstr>
      <vt:lpstr>微软雅黑 Light</vt:lpstr>
      <vt:lpstr>Arial Unicode MS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石永鑫</cp:lastModifiedBy>
  <cp:revision>104</cp:revision>
  <dcterms:created xsi:type="dcterms:W3CDTF">2018-01-24T02:44:00Z</dcterms:created>
  <dcterms:modified xsi:type="dcterms:W3CDTF">2019-06-24T01:39:28Z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2052-11.1.0.8597</vt:lpwstr>
  </property>
</Properties>
</file>